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1" r:id="rId3"/>
    <p:sldId id="256" r:id="rId4"/>
    <p:sldId id="257" r:id="rId5"/>
    <p:sldId id="258" r:id="rId6"/>
    <p:sldId id="259" r:id="rId7"/>
    <p:sldId id="260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82C13-F9BB-4FE9-A975-66A9128BFC1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78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D8FD4-242B-494E-99D2-1D262B15FC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638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83B78-DD85-4900-AB3B-D7B7E44636B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420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42846-23FA-4305-BEE3-ADE4A794EBA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21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775DE-029C-44A4-A896-7F3FD5A3EDB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554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89EE0-4968-4138-A57F-5039AB7C8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7656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3AABD-37AD-45A7-8DDE-2638798BBD2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841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2E450-E01D-435A-8B6A-F2E0750E81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609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A0EA9-F140-45C6-BB00-1EE3860F804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963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9C9B7-ABE4-42FC-ACB3-7EDF9AAE351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22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EF275-2EEA-49C4-96A4-0C1A5BBBC73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9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5A5418-A1EF-4889-AFCA-AC0EC1075FA1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4" descr="95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2" y="403224"/>
            <a:ext cx="3924300" cy="29432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063"/>
            <a:ext cx="9144000" cy="20050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70" descr="P7270015-or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74837"/>
            <a:ext cx="3168650" cy="23764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Line 73"/>
          <p:cNvSpPr>
            <a:spLocks noChangeShapeType="1"/>
          </p:cNvSpPr>
          <p:nvPr/>
        </p:nvSpPr>
        <p:spPr bwMode="auto">
          <a:xfrm>
            <a:off x="1331913" y="2636838"/>
            <a:ext cx="71437" cy="21605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4102" name="Picture 77" descr="1203769802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47" y="152400"/>
            <a:ext cx="3095625" cy="23225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9" descr="mir_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275" y="2511425"/>
            <a:ext cx="3048000" cy="2286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Line 75"/>
          <p:cNvSpPr>
            <a:spLocks noChangeShapeType="1"/>
          </p:cNvSpPr>
          <p:nvPr/>
        </p:nvSpPr>
        <p:spPr bwMode="auto">
          <a:xfrm>
            <a:off x="8893175" y="3284538"/>
            <a:ext cx="0" cy="2808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4105" name="Line 74"/>
          <p:cNvSpPr>
            <a:spLocks noChangeShapeType="1"/>
          </p:cNvSpPr>
          <p:nvPr/>
        </p:nvSpPr>
        <p:spPr bwMode="auto">
          <a:xfrm>
            <a:off x="5724525" y="2349500"/>
            <a:ext cx="1079500" cy="3600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4106" name="Line 80"/>
          <p:cNvSpPr>
            <a:spLocks noChangeShapeType="1"/>
          </p:cNvSpPr>
          <p:nvPr/>
        </p:nvSpPr>
        <p:spPr bwMode="auto">
          <a:xfrm>
            <a:off x="4284663" y="4508500"/>
            <a:ext cx="792162" cy="15843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4107" name="Text Box 81"/>
          <p:cNvSpPr txBox="1">
            <a:spLocks noChangeArrowheads="1"/>
          </p:cNvSpPr>
          <p:nvPr/>
        </p:nvSpPr>
        <p:spPr bwMode="auto">
          <a:xfrm>
            <a:off x="7812088" y="188913"/>
            <a:ext cx="892175" cy="376237"/>
          </a:xfrm>
          <a:prstGeom prst="rect">
            <a:avLst/>
          </a:prstGeom>
          <a:solidFill>
            <a:srgbClr val="D8F4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0000"/>
                </a:solidFill>
              </a:rPr>
              <a:t>фации</a:t>
            </a:r>
          </a:p>
        </p:txBody>
      </p:sp>
      <p:sp>
        <p:nvSpPr>
          <p:cNvPr id="4108" name="Text Box 82"/>
          <p:cNvSpPr txBox="1">
            <a:spLocks noChangeArrowheads="1"/>
          </p:cNvSpPr>
          <p:nvPr/>
        </p:nvSpPr>
        <p:spPr bwMode="auto">
          <a:xfrm>
            <a:off x="179388" y="0"/>
            <a:ext cx="2400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 smtClean="0">
                <a:solidFill>
                  <a:srgbClr val="000000"/>
                </a:solidFill>
              </a:rPr>
              <a:t>Валуны, глыбы и гравий</a:t>
            </a:r>
          </a:p>
        </p:txBody>
      </p:sp>
      <p:sp>
        <p:nvSpPr>
          <p:cNvPr id="4109" name="Text Box 83"/>
          <p:cNvSpPr txBox="1">
            <a:spLocks noChangeArrowheads="1"/>
          </p:cNvSpPr>
          <p:nvPr/>
        </p:nvSpPr>
        <p:spPr bwMode="auto">
          <a:xfrm>
            <a:off x="2411413" y="2420938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 smtClean="0">
                <a:solidFill>
                  <a:srgbClr val="000000"/>
                </a:solidFill>
              </a:rPr>
              <a:t>песок</a:t>
            </a:r>
          </a:p>
        </p:txBody>
      </p:sp>
      <p:sp>
        <p:nvSpPr>
          <p:cNvPr id="4110" name="Text Box 84"/>
          <p:cNvSpPr txBox="1">
            <a:spLocks noChangeArrowheads="1"/>
          </p:cNvSpPr>
          <p:nvPr/>
        </p:nvSpPr>
        <p:spPr bwMode="auto">
          <a:xfrm>
            <a:off x="6163129" y="565377"/>
            <a:ext cx="687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глина</a:t>
            </a:r>
          </a:p>
        </p:txBody>
      </p:sp>
      <p:sp>
        <p:nvSpPr>
          <p:cNvPr id="4111" name="Text Box 85"/>
          <p:cNvSpPr txBox="1">
            <a:spLocks noChangeArrowheads="1"/>
          </p:cNvSpPr>
          <p:nvPr/>
        </p:nvSpPr>
        <p:spPr bwMode="auto">
          <a:xfrm>
            <a:off x="6287534" y="4786086"/>
            <a:ext cx="2808287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Карбонаты и глубоководные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глинистые осадки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73633" y="428287"/>
            <a:ext cx="501390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Анализ обстановки осадконакопления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3043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4392488" cy="6408712"/>
          </a:xfrm>
        </p:spPr>
        <p:txBody>
          <a:bodyPr>
            <a:no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1600" i="1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БИОФАЦИАЛЬНЫЙ</a:t>
            </a:r>
            <a:r>
              <a:rPr lang="ru-RU" sz="1600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/>
            </a:r>
            <a:br>
              <a:rPr lang="ru-RU" sz="1600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/>
            </a:r>
            <a:br>
              <a:rPr lang="ru-RU" sz="1600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Определить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характер захоронения (биоценоз или танатоценоз);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 Отметить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сортировку, как в целом, так и для отдельных групп ископаемых остатков;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Указать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положение в плоскости напластования и перпендикулярно к ней всех окаменелостей отдельно и взаиморасположение встреченных форм;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Определить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место, среду обитания всех организмов (в воде или на суше; эвригалинные или стеногалинные и т.д.);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Попытаться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определить соленость бассейна;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Образ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жизни (планктон, нектон и т.д.);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Глубина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обитания;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Характер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грунта, на котором обитали ископаемые организмы;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Остатки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находятся на месте обитания или перенесены;</a:t>
            </a:r>
            <a:b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- Можно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ли судить о древнем климате;</a:t>
            </a:r>
            <a:endParaRPr lang="ru-RU" sz="1600" dirty="0">
              <a:solidFill>
                <a:schemeClr val="accent3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332656"/>
            <a:ext cx="4572000" cy="6264696"/>
          </a:xfrm>
        </p:spPr>
        <p:txBody>
          <a:bodyPr>
            <a:normAutofit/>
          </a:bodyPr>
          <a:lstStyle/>
          <a:p>
            <a:pPr lvl="0" algn="just">
              <a:spcAft>
                <a:spcPts val="0"/>
              </a:spcAft>
              <a:tabLst>
                <a:tab pos="685800" algn="l"/>
              </a:tabLst>
            </a:pPr>
            <a:endParaRPr lang="ru-RU" sz="1600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endParaRPr lang="ru-RU" sz="1600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ЛИТОФАЦИАЛЬНЫЙ</a:t>
            </a:r>
            <a:endParaRPr lang="ru-RU" sz="16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endParaRPr lang="ru-RU" sz="1600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- Название 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породы;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- Цвет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;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-Состав 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(однородный, неоднородный и т.д.);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- Зернистость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;</a:t>
            </a:r>
          </a:p>
          <a:p>
            <a:pPr marL="285750" lvl="0" indent="-285750" algn="just">
              <a:spcAft>
                <a:spcPts val="0"/>
              </a:spcAft>
              <a:buFontTx/>
              <a:buChar char="-"/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Слоистость;</a:t>
            </a:r>
          </a:p>
          <a:p>
            <a:pPr marL="285750" lvl="0" indent="-285750" algn="just">
              <a:spcAft>
                <a:spcPts val="0"/>
              </a:spcAft>
              <a:buFontTx/>
              <a:buChar char="-"/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Характер 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поверхности </a:t>
            </a: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напластования;</a:t>
            </a:r>
          </a:p>
          <a:p>
            <a:pPr marL="285750" lvl="0" indent="-285750" algn="just">
              <a:spcAft>
                <a:spcPts val="0"/>
              </a:spcAft>
              <a:buFontTx/>
              <a:buChar char="-"/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Вторичные 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изменения (</a:t>
            </a:r>
            <a:r>
              <a:rPr lang="ru-RU" sz="1600" dirty="0" err="1">
                <a:solidFill>
                  <a:srgbClr val="C00000"/>
                </a:solidFill>
                <a:latin typeface="Times New Roman"/>
                <a:ea typeface="Times New Roman"/>
              </a:rPr>
              <a:t>окремнение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, выщелачивание, доломитизация, </a:t>
            </a:r>
            <a:r>
              <a:rPr lang="ru-RU" sz="1600" dirty="0" err="1">
                <a:solidFill>
                  <a:srgbClr val="C00000"/>
                </a:solidFill>
                <a:latin typeface="Times New Roman"/>
                <a:ea typeface="Times New Roman"/>
              </a:rPr>
              <a:t>ожелезнение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 и т.д</a:t>
            </a: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.);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- Для 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обломочных пород выяснить размер, состав, сортировку, ориентировку, степень </a:t>
            </a:r>
            <a:r>
              <a:rPr lang="ru-RU" sz="1600" dirty="0" err="1">
                <a:solidFill>
                  <a:srgbClr val="C00000"/>
                </a:solidFill>
                <a:latin typeface="Times New Roman"/>
                <a:ea typeface="Times New Roman"/>
              </a:rPr>
              <a:t>окатанности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, форму, поверхность обломков; дать характеристику цемента, соотношение цементирующей массы и обломочного материала</a:t>
            </a: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;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r>
              <a:rPr lang="ru-RU" sz="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-  Вывод </a:t>
            </a:r>
            <a:r>
              <a:rPr lang="ru-RU" sz="1600" dirty="0">
                <a:solidFill>
                  <a:srgbClr val="C00000"/>
                </a:solidFill>
                <a:latin typeface="Times New Roman"/>
                <a:ea typeface="Times New Roman"/>
              </a:rPr>
              <a:t>об условиях образования пород (тип фаций, глубина бассейна, соленость, рельеф, климат, наличие течений и т.д.)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0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52574"/>
              </p:ext>
            </p:extLst>
          </p:nvPr>
        </p:nvGraphicFramePr>
        <p:xfrm>
          <a:off x="1547664" y="48171"/>
          <a:ext cx="6192688" cy="6809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Документ" r:id="rId3" imgW="6265347" imgH="6889333" progId="Word.Document.12">
                  <p:embed/>
                </p:oleObj>
              </mc:Choice>
              <mc:Fallback>
                <p:oleObj name="Документ" r:id="rId3" imgW="6265347" imgH="68893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48171"/>
                        <a:ext cx="6192688" cy="68098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5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7555"/>
            <a:ext cx="6408712" cy="664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15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80720"/>
          </a:xfrm>
        </p:spPr>
        <p:txBody>
          <a:bodyPr>
            <a:normAutofit fontScale="25000" lnSpcReduction="20000"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(ПРИМЕР</a:t>
            </a:r>
            <a:r>
              <a:rPr lang="ru-RU" sz="49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49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СТРАТИГРАФИЯ РАЙНА</a:t>
            </a:r>
            <a:endParaRPr lang="ru-RU" sz="49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dirty="0">
                <a:latin typeface="Times New Roman" pitchFamily="18" charset="0"/>
                <a:ea typeface="Calibri"/>
                <a:cs typeface="Times New Roman" pitchFamily="18" charset="0"/>
              </a:rPr>
              <a:t>Стратиграфия района</a:t>
            </a: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4900" dirty="0" smtClean="0">
                <a:latin typeface="Times New Roman" pitchFamily="18" charset="0"/>
                <a:ea typeface="Calibri"/>
                <a:cs typeface="Times New Roman" pitchFamily="18" charset="0"/>
              </a:rPr>
              <a:t>Осадочные </a:t>
            </a:r>
            <a:r>
              <a:rPr lang="ru-RU" sz="4900" dirty="0">
                <a:latin typeface="Times New Roman" pitchFamily="18" charset="0"/>
                <a:ea typeface="Calibri"/>
                <a:cs typeface="Times New Roman" pitchFamily="18" charset="0"/>
              </a:rPr>
              <a:t>комплексы на описываемой территории формировались в течение юрского и мелового времени. Самыми древними являются  отложения верхней юры     яруса. Завершают разрез отложения меловой системы…..яруса. Общая мощность отложений…. М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Юрская </a:t>
            </a: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система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Нижний отдел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………..ярус (индекс)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4900" dirty="0">
                <a:latin typeface="Times New Roman" pitchFamily="18" charset="0"/>
                <a:ea typeface="Calibri"/>
                <a:cs typeface="Times New Roman" pitchFamily="18" charset="0"/>
              </a:rPr>
              <a:t>	В основании разреза залегают отложения        (индекс), представленные глинами, черными…..Мощность слоя ….м.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………..ярус (индекс)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4900" dirty="0">
                <a:latin typeface="Times New Roman" pitchFamily="18" charset="0"/>
                <a:ea typeface="Calibri"/>
                <a:cs typeface="Times New Roman" pitchFamily="18" charset="0"/>
              </a:rPr>
              <a:t>Без видимого стратиграфического несогласия отложения ….яруса перекрываются песками мелкозернистыми……. Мощность отложений….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Юрская система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Верхний отдел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………..ярус (индекс)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  <a:r>
              <a:rPr lang="ru-RU" sz="4900" dirty="0">
                <a:latin typeface="Times New Roman" pitchFamily="18" charset="0"/>
                <a:ea typeface="Calibri"/>
                <a:cs typeface="Times New Roman" pitchFamily="18" charset="0"/>
              </a:rPr>
              <a:t>После небольшого стратиграфического перерыва на размытых отложениях ….формируются………. Мощность отложений….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49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Меловая  система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Нижний отдел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900" b="1" dirty="0">
                <a:latin typeface="Times New Roman" pitchFamily="18" charset="0"/>
                <a:ea typeface="Calibri"/>
                <a:cs typeface="Times New Roman" pitchFamily="18" charset="0"/>
              </a:rPr>
              <a:t>………..ярус (индекс)</a:t>
            </a:r>
            <a:endParaRPr lang="ru-RU" sz="49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49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55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/>
                <a:ea typeface="Times New Roman"/>
              </a:rPr>
              <a:t>2 </a:t>
            </a:r>
            <a:r>
              <a:rPr lang="ru-RU" sz="2000" b="1" dirty="0">
                <a:latin typeface="Times New Roman"/>
                <a:ea typeface="Times New Roman"/>
              </a:rPr>
              <a:t>Анализ стратиграфической колонки с целью восстановления движения земной коры</a:t>
            </a:r>
            <a:endParaRPr lang="ru-RU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2" y="908720"/>
            <a:ext cx="8646898" cy="590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43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1593"/>
            <a:ext cx="4968552" cy="6630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00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640"/>
            <a:ext cx="4608512" cy="674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02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130</Words>
  <Application>Microsoft Office PowerPoint</Application>
  <PresentationFormat>Экран (4:3)</PresentationFormat>
  <Paragraphs>50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Тема Office</vt:lpstr>
      <vt:lpstr>Оформление по умолчанию</vt:lpstr>
      <vt:lpstr>Документ</vt:lpstr>
      <vt:lpstr>Презентация PowerPoint</vt:lpstr>
      <vt:lpstr>БИОФАЦИАЛЬНЫЙ  - Определить характер захоронения (биоценоз или танатоценоз); -  Отметить сортировку, как в целом, так и для отдельных групп ископаемых остатков; - Указать положение в плоскости напластования и перпендикулярно к ней всех окаменелостей отдельно и взаиморасположение встреченных форм; - Определить место, среду обитания всех организмов (в воде или на суше; эвригалинные или стеногалинные и т.д.); - Попытаться определить соленость бассейна; - Образ жизни (планктон, нектон и т.д.); - Глубина обитания; - Характер грунта, на котором обитали ископаемые организмы; - Остатки находятся на месте обитания или перенесены; - Можно ли судить о древнем климате;</vt:lpstr>
      <vt:lpstr>Презентация PowerPoint</vt:lpstr>
      <vt:lpstr>Презентация PowerPoint</vt:lpstr>
      <vt:lpstr>Презентация PowerPoint</vt:lpstr>
      <vt:lpstr>2 Анализ стратиграфической колонки с целью восстановления движения земной коры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5</cp:revision>
  <dcterms:created xsi:type="dcterms:W3CDTF">2021-12-04T05:41:05Z</dcterms:created>
  <dcterms:modified xsi:type="dcterms:W3CDTF">2021-12-06T09:51:41Z</dcterms:modified>
</cp:coreProperties>
</file>